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Ample Display" panose="020B0604020202020204" charset="-128"/>
      <p:regular r:id="rId4"/>
    </p:embeddedFont>
    <p:embeddedFont>
      <p:font typeface="Barlow Bold Italics" panose="020B0604020202020204" charset="0"/>
      <p:regular r:id="rId5"/>
    </p:embeddedFont>
    <p:embeddedFont>
      <p:font typeface="Barlow Italics" panose="020B0604020202020204" charset="0"/>
      <p:regular r:id="rId6"/>
    </p:embeddedFont>
    <p:embeddedFont>
      <p:font typeface="Codec Pro" panose="020B0604020202020204" charset="0"/>
      <p:regular r:id="rId7"/>
    </p:embeddedFont>
    <p:embeddedFont>
      <p:font typeface="Codec Pro Bold" panose="020B0604020202020204" charset="0"/>
      <p:regular r:id="rId8"/>
    </p:embeddedFont>
    <p:embeddedFont>
      <p:font typeface="Hammersmith One" panose="02010703030501060504" pitchFamily="2" charset="0"/>
      <p:regular r:id="rId9"/>
    </p:embeddedFont>
    <p:embeddedFont>
      <p:font typeface="Tw Cen MT" panose="020B06020201040206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41" autoAdjust="0"/>
  </p:normalViewPr>
  <p:slideViewPr>
    <p:cSldViewPr>
      <p:cViewPr>
        <p:scale>
          <a:sx n="106" d="100"/>
          <a:sy n="106" d="100"/>
        </p:scale>
        <p:origin x="486" y="-24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26A0-F5C6-420D-85B9-700228137960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216F2-F0DF-4DB1-BE11-C28ECE8046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02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216F2-F0DF-4DB1-BE11-C28ECE80464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94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s.google.com/forms/d/e/1FAIpQLSdpWG4fk1Bch3AvEcDOdKFqgy7Vy9MeUD0gCdw8vLbRLl8caw/viewform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hyperlink" Target="https://federazionelombardia.conaf.it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B9DCC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149850" y="-1068290"/>
            <a:ext cx="8471290" cy="18640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680"/>
              </a:lnSpc>
            </a:pPr>
            <a:endParaRPr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96C1E3D1-5783-978B-A3FB-62A437337C8F}"/>
              </a:ext>
            </a:extLst>
          </p:cNvPr>
          <p:cNvGrpSpPr/>
          <p:nvPr/>
        </p:nvGrpSpPr>
        <p:grpSpPr>
          <a:xfrm>
            <a:off x="0" y="0"/>
            <a:ext cx="7562850" cy="10697169"/>
            <a:chOff x="0" y="0"/>
            <a:chExt cx="7562850" cy="1069716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3012003"/>
              <a:ext cx="7562850" cy="831482"/>
              <a:chOff x="0" y="0"/>
              <a:chExt cx="2709333" cy="297872"/>
            </a:xfrm>
            <a:solidFill>
              <a:schemeClr val="tx2">
                <a:lumMod val="75000"/>
              </a:schemeClr>
            </a:solidFill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09333" cy="297872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9787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97872"/>
                    </a:lnTo>
                    <a:lnTo>
                      <a:pt x="0" y="297872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2709333" cy="316922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44253" y="3162867"/>
              <a:ext cx="7375259" cy="601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12"/>
                </a:lnSpc>
              </a:pP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Piante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ornamentali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: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insetti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e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malattie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di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nuova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e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recente</a:t>
              </a:r>
              <a:r>
                <a:rPr lang="en-US" sz="2800" dirty="0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2800" dirty="0" err="1">
                  <a:solidFill>
                    <a:srgbClr val="FCFDFF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introduzione</a:t>
              </a:r>
              <a:endParaRPr lang="en-US" sz="2800" dirty="0">
                <a:solidFill>
                  <a:srgbClr val="FCFDFF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58850" y="3912614"/>
              <a:ext cx="5638800" cy="964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27 Novembre 2024 ore 17,00 - 19,00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1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Incontro</a:t>
              </a:r>
              <a:r>
                <a:rPr lang="en-US" sz="1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online </a:t>
              </a:r>
              <a:r>
                <a:rPr lang="en-US" sz="1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trasmesso</a:t>
              </a:r>
              <a:r>
                <a:rPr lang="en-US" sz="1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dalla</a:t>
              </a:r>
              <a:r>
                <a:rPr lang="en-US" sz="1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sede</a:t>
              </a:r>
              <a:r>
                <a:rPr lang="en-US" sz="16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ODAF di Varese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  <a:endParaRPr lang="en-US" sz="13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01650" y="4738721"/>
              <a:ext cx="6677249" cy="4494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400" u="sng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PROGRAMMA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17.00-17.10: Saluti di </a:t>
              </a:r>
              <a:r>
                <a:rPr lang="en-US" sz="1400" dirty="0" err="1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benvenuto</a:t>
              </a:r>
              <a:endParaRPr lang="en-US" sz="1400" dirty="0">
                <a:solidFill>
                  <a:srgbClr val="5E17EB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Elisabetta Branca  </a:t>
              </a:r>
              <a:r>
                <a:rPr lang="en-US" sz="1200" i="1" dirty="0">
                  <a:solidFill>
                    <a:srgbClr val="000000"/>
                  </a:solidFill>
                  <a:latin typeface="Arial" panose="020B0604020202020204" pitchFamily="34" charset="0"/>
                  <a:ea typeface="Barlow Italics"/>
                  <a:cs typeface="Arial" panose="020B0604020202020204" pitchFamily="34" charset="0"/>
                  <a:sym typeface="Barlow Italics"/>
                </a:rPr>
                <a:t>–</a:t>
              </a:r>
              <a:r>
                <a:rPr lang="en-US" sz="1400" i="1" dirty="0">
                  <a:solidFill>
                    <a:srgbClr val="000000"/>
                  </a:solidFill>
                  <a:latin typeface="Arial" panose="020B0604020202020204" pitchFamily="34" charset="0"/>
                  <a:ea typeface="Barlow Italics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Barlow Italics"/>
                  <a:cs typeface="Arial" panose="020B0604020202020204" pitchFamily="34" charset="0"/>
                  <a:sym typeface="Barlow Italics"/>
                </a:rPr>
                <a:t>Vice Presidente  ODAF Varese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b="1" i="1" dirty="0" err="1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Pierfranco</a:t>
              </a: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 Offredi </a:t>
              </a:r>
              <a:r>
                <a:rPr lang="en-US" sz="1400" i="1" dirty="0">
                  <a:solidFill>
                    <a:srgbClr val="000000"/>
                  </a:solidFill>
                  <a:latin typeface="Barlow Italics"/>
                  <a:ea typeface="Barlow Italics"/>
                  <a:cs typeface="Barlow Italics"/>
                  <a:sym typeface="Barlow Italics"/>
                </a:rPr>
                <a:t>–  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Barlow Italics"/>
                  <a:cs typeface="Arial" panose="020B0604020202020204" pitchFamily="34" charset="0"/>
                  <a:sym typeface="Barlow Italics"/>
                </a:rPr>
                <a:t>Consigliere ODAF Varese</a:t>
              </a:r>
            </a:p>
            <a:p>
              <a:pPr algn="l">
                <a:lnSpc>
                  <a:spcPts val="980"/>
                </a:lnSpc>
                <a:spcBef>
                  <a:spcPct val="0"/>
                </a:spcBef>
              </a:pPr>
              <a:r>
                <a:rPr lang="en-US" sz="1400" i="1" dirty="0">
                  <a:solidFill>
                    <a:srgbClr val="000000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endParaRPr lang="en-US" sz="1400" dirty="0">
                <a:solidFill>
                  <a:srgbClr val="5E17EB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17.10-17.30:</a:t>
              </a: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Mariangela Ci</a:t>
              </a:r>
              <a:r>
                <a:rPr lang="en-US" sz="1400" b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am</a:t>
              </a: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pitti - 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Servizio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Fitosanitario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 di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Regione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 Lombardia </a:t>
              </a: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“</a:t>
              </a:r>
              <a:r>
                <a:rPr lang="it-IT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Standards internazionali e leggi per prevenire e controllare la diffusione di nuovi organismi nocivi alle piante»</a:t>
              </a: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r>
                <a:rPr lang="it-IT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Verranno illustrati gli strumenti normativi adottati, a livello europeo ed internazionale, per prevenire e contenere il sempre più rapido diffondersi di nuovi parassiti e agenti patogeni, esaminando alcune problematiche fitosanitarie di interesse per le produzioni lombarde, tra cui le ornamentali.</a:t>
              </a: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ammersmith One"/>
                </a:rPr>
                <a:t>	</a:t>
              </a:r>
              <a:endParaRPr lang="en-US" sz="1400" dirty="0">
                <a:solidFill>
                  <a:srgbClr val="5E17EB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17.30-18.45: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Andrea </a:t>
              </a:r>
              <a:r>
                <a:rPr lang="en-US" sz="1400" b="1" i="1" dirty="0" err="1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Tantardini</a:t>
              </a:r>
              <a:r>
                <a:rPr lang="en-US" sz="1400" b="1" i="1" dirty="0">
                  <a:solidFill>
                    <a:srgbClr val="000000"/>
                  </a:solidFill>
                  <a:latin typeface="Barlow Bold Italics"/>
                  <a:ea typeface="Barlow Bold Italics"/>
                  <a:cs typeface="Barlow Bold Italics"/>
                  <a:sym typeface="Barlow Bold Italics"/>
                </a:rPr>
                <a:t> -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Fitopatologo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 libero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Bold Italics"/>
                </a:rPr>
                <a:t>professionista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Barlow Italics"/>
              </a:endParaRP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r>
                <a:rPr lang="it-IT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«Parassiti e patogeni delle piante ornamentali di recente e nuova introduzione» </a:t>
              </a:r>
              <a:br>
                <a:rPr lang="it-IT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</a:b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La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presentazione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fornirà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fotografie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ed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elementi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utili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per il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riconoscimento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di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insetti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e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malattie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di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nuova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e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recente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introduzione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su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diversi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ospiti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di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piante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ornamentali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fornendo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indicazioni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per la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prevenzione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e per la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difesa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con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tecniche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a basso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impatto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e </a:t>
              </a:r>
              <a:r>
                <a:rPr lang="en-US" sz="1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nel</a:t>
              </a:r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 Italics"/>
                </a:rPr>
                <a:t> rispetto del PAN.</a:t>
              </a:r>
            </a:p>
            <a:p>
              <a:pPr>
                <a:lnSpc>
                  <a:spcPts val="1540"/>
                </a:lnSpc>
                <a:spcBef>
                  <a:spcPct val="0"/>
                </a:spcBef>
              </a:pP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Barlow Italics"/>
              </a:endParaRPr>
            </a:p>
            <a:p>
              <a:pPr algn="l">
                <a:lnSpc>
                  <a:spcPts val="98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Barlow"/>
                </a:rPr>
                <a:t> 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18.45- 19.00 : </a:t>
              </a:r>
              <a:r>
                <a:rPr lang="en-US" sz="1400" dirty="0" err="1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Domande</a:t>
              </a: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e </a:t>
              </a:r>
              <a:r>
                <a:rPr lang="en-US" sz="1400" dirty="0" err="1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discussione</a:t>
              </a:r>
              <a:r>
                <a:rPr lang="en-US" sz="1400" dirty="0">
                  <a:solidFill>
                    <a:srgbClr val="5E17EB"/>
                  </a:solidFill>
                  <a:latin typeface="Hammersmith One"/>
                  <a:ea typeface="Hammersmith One"/>
                  <a:cs typeface="Hammersmith One"/>
                  <a:sym typeface="Hammersmith One"/>
                </a:rPr>
                <a:t> finale</a:t>
              </a:r>
              <a:endParaRPr lang="en-US" sz="700" dirty="0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44253" y="9370635"/>
              <a:ext cx="3252101" cy="770142"/>
              <a:chOff x="0" y="0"/>
              <a:chExt cx="1165040" cy="275897"/>
            </a:xfrm>
            <a:solidFill>
              <a:srgbClr val="002060"/>
            </a:solidFill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165040" cy="275897"/>
              </a:xfrm>
              <a:custGeom>
                <a:avLst/>
                <a:gdLst/>
                <a:ahLst/>
                <a:cxnLst/>
                <a:rect l="l" t="t" r="r" b="b"/>
                <a:pathLst>
                  <a:path w="1165040" h="275897">
                    <a:moveTo>
                      <a:pt x="0" y="0"/>
                    </a:moveTo>
                    <a:lnTo>
                      <a:pt x="1165040" y="0"/>
                    </a:lnTo>
                    <a:lnTo>
                      <a:pt x="1165040" y="275897"/>
                    </a:lnTo>
                    <a:lnTo>
                      <a:pt x="0" y="275897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1165040" cy="29494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44252" y="9385300"/>
              <a:ext cx="3245753" cy="853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Iscrizione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obbligatoria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entro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il 22 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novembre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</a:p>
            <a:p>
              <a:pPr algn="ctr">
                <a:lnSpc>
                  <a:spcPts val="1260"/>
                </a:lnSpc>
              </a:pP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inquadrando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il QR Code,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oppure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seguire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8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https://fodaflombardia.elogos.cloud/catalog/course/237</a:t>
              </a:r>
            </a:p>
            <a:p>
              <a:pPr algn="ctr">
                <a:lnSpc>
                  <a:spcPts val="1260"/>
                </a:lnSpc>
              </a:pPr>
              <a:r>
                <a:rPr lang="en-US" sz="1100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Si </a:t>
              </a:r>
              <a:r>
                <a:rPr lang="en-US" sz="1100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riceverà</a:t>
              </a:r>
              <a:r>
                <a:rPr lang="en-US" sz="1100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link per </a:t>
              </a:r>
              <a:r>
                <a:rPr lang="en-US" sz="1100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seguire</a:t>
              </a:r>
              <a:r>
                <a:rPr lang="en-US" sz="1100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la </a:t>
              </a:r>
              <a:r>
                <a:rPr lang="en-US" sz="1100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diretta</a:t>
              </a:r>
              <a:endParaRPr lang="en-US" sz="1100" dirty="0">
                <a:solidFill>
                  <a:srgbClr val="FCFDFF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pPr algn="ctr">
                <a:lnSpc>
                  <a:spcPts val="1260"/>
                </a:lnSpc>
              </a:pPr>
              <a:endParaRPr lang="en-US" sz="2000" u="sng" dirty="0">
                <a:solidFill>
                  <a:srgbClr val="0000FF"/>
                </a:solidFill>
                <a:latin typeface="Ample Display"/>
                <a:ea typeface="Ample Display"/>
                <a:cs typeface="Ample Display"/>
                <a:sym typeface="Ample Display"/>
                <a:hlinkClick r:id="rId3" tooltip="https://docs.google.com/forms/d/e/1FAIpQLSdpWG4fk1Bch3AvEcDOdKFqgy7Vy9MeUD0gCdw8vLbRLl8caw/viewfo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35351" y="10187940"/>
              <a:ext cx="7328297" cy="509229"/>
              <a:chOff x="0" y="0"/>
              <a:chExt cx="9771062" cy="678971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0" y="0"/>
                <a:ext cx="9771062" cy="541240"/>
                <a:chOff x="0" y="0"/>
                <a:chExt cx="2625306" cy="145421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2625306" cy="145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306" h="145421">
                      <a:moveTo>
                        <a:pt x="0" y="0"/>
                      </a:moveTo>
                      <a:lnTo>
                        <a:pt x="2625306" y="0"/>
                      </a:lnTo>
                      <a:lnTo>
                        <a:pt x="2625306" y="145421"/>
                      </a:lnTo>
                      <a:lnTo>
                        <a:pt x="0" y="145421"/>
                      </a:lnTo>
                      <a:close/>
                    </a:path>
                  </a:pathLst>
                </a:custGeom>
                <a:solidFill>
                  <a:srgbClr val="002060"/>
                </a:solidFill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0" y="-19050"/>
                  <a:ext cx="2625306" cy="16447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680"/>
                    </a:lnSpc>
                  </a:pPr>
                  <a:endParaRPr/>
                </a:p>
              </p:txBody>
            </p:sp>
          </p:grpSp>
          <p:sp>
            <p:nvSpPr>
              <p:cNvPr id="24" name="TextBox 24"/>
              <p:cNvSpPr txBox="1"/>
              <p:nvPr/>
            </p:nvSpPr>
            <p:spPr>
              <a:xfrm>
                <a:off x="630663" y="57605"/>
                <a:ext cx="8620549" cy="6213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CFDFF"/>
                    </a:solidFill>
                    <a:latin typeface="Codec Pro"/>
                    <a:sym typeface="Codec Pro Bold"/>
                  </a:rPr>
                  <a:t>Ordine dei Dottori Agronomi  e dei Dottori Forestali della </a:t>
                </a:r>
                <a:r>
                  <a:rPr lang="en-US" sz="900" dirty="0" err="1">
                    <a:solidFill>
                      <a:srgbClr val="FCFDFF"/>
                    </a:solidFill>
                    <a:latin typeface="Codec Pro"/>
                    <a:sym typeface="Codec Pro Bold"/>
                  </a:rPr>
                  <a:t>provincia</a:t>
                </a:r>
                <a:r>
                  <a:rPr lang="en-US" sz="900" dirty="0">
                    <a:solidFill>
                      <a:srgbClr val="FCFDFF"/>
                    </a:solidFill>
                    <a:latin typeface="Codec Pro"/>
                    <a:sym typeface="Codec Pro Bold"/>
                  </a:rPr>
                  <a:t> di Varese, </a:t>
                </a:r>
                <a:r>
                  <a:rPr lang="en-US" sz="900" dirty="0">
                    <a:solidFill>
                      <a:srgbClr val="FCFDFF"/>
                    </a:solidFill>
                    <a:latin typeface="Codec Pro"/>
                    <a:ea typeface="Codec Pro"/>
                    <a:cs typeface="Codec Pro"/>
                    <a:sym typeface="Codec Pro"/>
                  </a:rPr>
                  <a:t>Via dei </a:t>
                </a:r>
                <a:r>
                  <a:rPr lang="en-US" sz="900" dirty="0" err="1">
                    <a:solidFill>
                      <a:srgbClr val="FCFDFF"/>
                    </a:solidFill>
                    <a:latin typeface="Codec Pro"/>
                    <a:ea typeface="Codec Pro"/>
                    <a:cs typeface="Codec Pro"/>
                    <a:sym typeface="Codec Pro"/>
                  </a:rPr>
                  <a:t>Campigli</a:t>
                </a:r>
                <a:r>
                  <a:rPr lang="en-US" sz="900" dirty="0">
                    <a:solidFill>
                      <a:srgbClr val="FCFDFF"/>
                    </a:solidFill>
                    <a:latin typeface="Codec Pro"/>
                    <a:ea typeface="Codec Pro"/>
                    <a:cs typeface="Codec Pro"/>
                    <a:sym typeface="Codec Pro"/>
                  </a:rPr>
                  <a:t> 5 - 21100 Varese </a:t>
                </a:r>
                <a:r>
                  <a:rPr lang="en-US" sz="1050" b="1" u="sng" dirty="0">
                    <a:solidFill>
                      <a:srgbClr val="FF0000"/>
                    </a:solidFill>
                    <a:latin typeface="Codec Pro"/>
                    <a:ea typeface="Codec Pro"/>
                    <a:cs typeface="Codec Pro"/>
                    <a:sym typeface="Codec Pro"/>
                    <a:hlinkClick r:id="rId4" tooltip="https://federazionelombardia.conaf.it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https://ordinevarese.conaf.it/ </a:t>
                </a:r>
              </a:p>
              <a:p>
                <a:pPr algn="ctr">
                  <a:lnSpc>
                    <a:spcPts val="1120"/>
                  </a:lnSpc>
                </a:pPr>
                <a:r>
                  <a:rPr lang="en-US" sz="800" u="sng" dirty="0">
                    <a:solidFill>
                      <a:srgbClr val="FCFDFF"/>
                    </a:solidFill>
                    <a:latin typeface="Codec Pro"/>
                    <a:ea typeface="Codec Pro"/>
                    <a:cs typeface="Codec Pro"/>
                    <a:sym typeface="Codec Pro"/>
                  </a:rPr>
                  <a:t> 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166496" y="9370635"/>
              <a:ext cx="3297152" cy="770142"/>
              <a:chOff x="0" y="0"/>
              <a:chExt cx="1181180" cy="275897"/>
            </a:xfrm>
            <a:solidFill>
              <a:srgbClr val="002060"/>
            </a:solidFill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181180" cy="275897"/>
              </a:xfrm>
              <a:custGeom>
                <a:avLst/>
                <a:gdLst/>
                <a:ahLst/>
                <a:cxnLst/>
                <a:rect l="l" t="t" r="r" b="b"/>
                <a:pathLst>
                  <a:path w="1181180" h="275897">
                    <a:moveTo>
                      <a:pt x="0" y="0"/>
                    </a:moveTo>
                    <a:lnTo>
                      <a:pt x="1181180" y="0"/>
                    </a:lnTo>
                    <a:lnTo>
                      <a:pt x="1181180" y="275897"/>
                    </a:lnTo>
                    <a:lnTo>
                      <a:pt x="0" y="275897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181180" cy="294947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240683" y="9385300"/>
              <a:ext cx="3148778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La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partecipazione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è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aperta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agli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iscritti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agli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Ordini dei Dottori Agronomi e dei Dottori Forestali</a:t>
              </a:r>
            </a:p>
            <a:p>
              <a:pPr algn="ctr">
                <a:lnSpc>
                  <a:spcPts val="1260"/>
                </a:lnSpc>
              </a:pPr>
              <a:r>
                <a:rPr lang="en-US" sz="1000" b="1" dirty="0">
                  <a:solidFill>
                    <a:srgbClr val="FCFDFF"/>
                  </a:solidFill>
                  <a:latin typeface="Codec Pro Bold"/>
                  <a:sym typeface="Codec Pro Bold"/>
                </a:rPr>
                <a:t>CFP  0,25 come da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sym typeface="Codec Pro Bold"/>
                </a:rPr>
                <a:t>vigente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sym typeface="Codec Pro Bold"/>
                </a:rPr>
                <a:t> 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sym typeface="Codec Pro Bold"/>
                </a:rPr>
                <a:t>regolamento</a:t>
              </a:r>
              <a:r>
                <a:rPr lang="en-US" sz="1000" b="1" dirty="0">
                  <a:solidFill>
                    <a:srgbClr val="FCFDFF"/>
                  </a:solidFill>
                  <a:latin typeface="Codec Pro Bold"/>
                  <a:sym typeface="Codec Pro Bold"/>
                </a:rPr>
                <a:t> </a:t>
              </a:r>
              <a:r>
                <a:rPr lang="en-US" sz="1000" b="1" dirty="0" err="1">
                  <a:solidFill>
                    <a:srgbClr val="FCFDFF"/>
                  </a:solidFill>
                  <a:latin typeface="Codec Pro Bold"/>
                  <a:sym typeface="Codec Pro Bold"/>
                </a:rPr>
                <a:t>formativo</a:t>
              </a:r>
              <a:endParaRPr lang="en-US" sz="1000" b="1" dirty="0">
                <a:solidFill>
                  <a:srgbClr val="FCFDFF"/>
                </a:solidFill>
                <a:latin typeface="Codec Pro Bold"/>
                <a:sym typeface="Codec Pro Bold"/>
              </a:endParaRPr>
            </a:p>
            <a:p>
              <a:pPr algn="ctr">
                <a:lnSpc>
                  <a:spcPts val="1260"/>
                </a:lnSpc>
              </a:pP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Costo 20 € , N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minimo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</a:t>
              </a:r>
              <a:r>
                <a:rPr lang="en-US" sz="1100" b="1" dirty="0" err="1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partecipanti</a:t>
              </a:r>
              <a:r>
                <a:rPr lang="en-US" sz="1100" b="1" dirty="0">
                  <a:solidFill>
                    <a:srgbClr val="FCFDFF"/>
                  </a:solidFill>
                  <a:latin typeface="Codec Pro Bold"/>
                  <a:ea typeface="Codec Pro Bold"/>
                  <a:cs typeface="Codec Pro Bold"/>
                  <a:sym typeface="Codec Pro Bold"/>
                </a:rPr>
                <a:t> 25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177554F8-4357-52F1-75AA-882A6C2EA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218" y="2513884"/>
              <a:ext cx="10358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Foto: </a:t>
              </a:r>
              <a:r>
                <a:rPr lang="it-IT" altLang="it-IT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A.Tantardini</a:t>
              </a: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3C14B56B-6D20-DEED-041F-567F2D8CB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612" y="2521968"/>
              <a:ext cx="10358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Foto: </a:t>
              </a:r>
              <a:r>
                <a:rPr lang="it-IT" altLang="it-IT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A.Tantardini</a:t>
              </a: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pic>
          <p:nvPicPr>
            <p:cNvPr id="18" name="Immagine 11" descr="foto 1 cirri naemospora.JPG">
              <a:extLst>
                <a:ext uri="{FF2B5EF4-FFF2-40B4-BE49-F238E27FC236}">
                  <a16:creationId xmlns:a16="http://schemas.microsoft.com/office/drawing/2014/main" id="{0D84A572-708F-B589-7338-4C204D85A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0" y="4967"/>
              <a:ext cx="3778249" cy="295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Immagine 36" descr="Immagine che contiene invertebrato, insetto, parassita, scarafaggio&#10;&#10;Descrizione generata automaticamente">
              <a:extLst>
                <a:ext uri="{FF2B5EF4-FFF2-40B4-BE49-F238E27FC236}">
                  <a16:creationId xmlns:a16="http://schemas.microsoft.com/office/drawing/2014/main" id="{E4B57045-AAA1-3834-D9F2-75A4C5C5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9" t="29421" r="34566" b="16947"/>
            <a:stretch/>
          </p:blipFill>
          <p:spPr>
            <a:xfrm>
              <a:off x="0" y="0"/>
              <a:ext cx="3778249" cy="2971363"/>
            </a:xfrm>
            <a:prstGeom prst="rect">
              <a:avLst/>
            </a:prstGeom>
          </p:spPr>
        </p:pic>
        <p:sp>
          <p:nvSpPr>
            <p:cNvPr id="38" name="Text Box 8">
              <a:extLst>
                <a:ext uri="{FF2B5EF4-FFF2-40B4-BE49-F238E27FC236}">
                  <a16:creationId xmlns:a16="http://schemas.microsoft.com/office/drawing/2014/main" id="{658B2452-532A-F515-D696-37066DA06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995" y="2652563"/>
              <a:ext cx="127964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Foto: </a:t>
              </a:r>
              <a:r>
                <a:rPr lang="it-IT" altLang="it-IT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M.Buonopane</a:t>
              </a:r>
              <a:endParaRPr lang="it-IT" altLang="it-IT" sz="9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866557F-6833-2F0D-E90F-D2AF27C20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8" y="38420"/>
              <a:ext cx="1612900" cy="8124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Text Box 8">
              <a:extLst>
                <a:ext uri="{FF2B5EF4-FFF2-40B4-BE49-F238E27FC236}">
                  <a16:creationId xmlns:a16="http://schemas.microsoft.com/office/drawing/2014/main" id="{A7154FF0-B1FE-DB2C-3031-B34C3948C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6189" y="2666284"/>
              <a:ext cx="10358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Foto: </a:t>
              </a:r>
              <a:r>
                <a:rPr lang="it-IT" altLang="it-IT" sz="9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A.Tantardini</a:t>
              </a:r>
              <a:r>
                <a:rPr lang="it-IT" altLang="it-IT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</a:t>
              </a:r>
            </a:p>
          </p:txBody>
        </p: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431B5FD7-2DCA-6EC9-5886-1684F10CA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9571" y="1789342"/>
              <a:ext cx="1134079" cy="11189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Freeform 10"/>
            <p:cNvSpPr/>
            <p:nvPr/>
          </p:nvSpPr>
          <p:spPr>
            <a:xfrm>
              <a:off x="5911850" y="38421"/>
              <a:ext cx="1607662" cy="812479"/>
            </a:xfrm>
            <a:custGeom>
              <a:avLst/>
              <a:gdLst/>
              <a:ahLst/>
              <a:cxnLst/>
              <a:rect l="l" t="t" r="r" b="b"/>
              <a:pathLst>
                <a:path w="2562993" h="1438282">
                  <a:moveTo>
                    <a:pt x="0" y="0"/>
                  </a:moveTo>
                  <a:lnTo>
                    <a:pt x="2562993" y="0"/>
                  </a:lnTo>
                  <a:lnTo>
                    <a:pt x="2562993" y="1438282"/>
                  </a:lnTo>
                  <a:lnTo>
                    <a:pt x="0" y="1438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 dirty="0"/>
            </a:p>
          </p:txBody>
        </p:sp>
      </p:grpSp>
      <p:pic>
        <p:nvPicPr>
          <p:cNvPr id="5" name="Immagine 4" descr="Immagine che contiene modello, quadrato, Simmetria, design&#10;&#10;Descrizione generata automaticamente">
            <a:extLst>
              <a:ext uri="{FF2B5EF4-FFF2-40B4-BE49-F238E27FC236}">
                <a16:creationId xmlns:a16="http://schemas.microsoft.com/office/drawing/2014/main" id="{B00E0E71-7E43-BF4B-6621-C3CFDE33F5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9316770"/>
            <a:ext cx="841810" cy="841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310</Words>
  <Application>Microsoft Office PowerPoint</Application>
  <PresentationFormat>Personalizzato</PresentationFormat>
  <Paragraphs>35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11" baseType="lpstr">
      <vt:lpstr>Barlow Bold Italics</vt:lpstr>
      <vt:lpstr>Hammersmith One</vt:lpstr>
      <vt:lpstr>Codec Pro Bold</vt:lpstr>
      <vt:lpstr>Arial</vt:lpstr>
      <vt:lpstr>Tw Cen MT</vt:lpstr>
      <vt:lpstr>Barlow Italics</vt:lpstr>
      <vt:lpstr>Calibri</vt:lpstr>
      <vt:lpstr>Codec Pro</vt:lpstr>
      <vt:lpstr>Ample Display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 Allevata e carne coltivata: sinergia o competizione?</dc:title>
  <dc:creator>Franco</dc:creator>
  <cp:lastModifiedBy>EDOARDO TOLASI</cp:lastModifiedBy>
  <cp:revision>47</cp:revision>
  <dcterms:created xsi:type="dcterms:W3CDTF">2006-08-16T00:00:00Z</dcterms:created>
  <dcterms:modified xsi:type="dcterms:W3CDTF">2024-10-21T07:07:02Z</dcterms:modified>
  <dc:identifier>DAGQWE0cjKk</dc:identifier>
</cp:coreProperties>
</file>