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FB7387-BF84-3A4F-E4AF-C10B921D1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512128A-E34E-C9DC-8C29-44F923301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4A5E46E-368A-D39E-E209-8CF87C199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6B677E-4DA9-46EF-6F57-ED510DFD3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57A2A2-20D4-7B21-9E73-84BF47FDC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732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F2F8F5-47C0-3F7B-3F64-D0BD70B59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143602-9562-7738-E211-3446FD7775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D5F495A-8389-65DC-32DE-403D89E85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8804E4-D5A0-029C-C6C4-D15369CF0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F0380A-90F8-7411-51F5-A885E4848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198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E31532A-05AB-2179-5E38-695CBE74C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3AA85F7-B6A5-56BA-32FB-85E564870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729EFD-B6FC-06C2-CFA1-8C0A57576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9096ED-C9A7-E096-5FB9-917D047E3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8D0CE8-431D-193C-EA03-0BC9D7C2C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799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DD8157-A297-8C3E-E06B-F25D83114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38C12A-AD5B-C7B6-0914-36FC2C988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57D845-979D-9145-E50B-493267B43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9B15EE-7720-BEA4-40BE-4AF0EC5CA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48404C-CF46-529B-635F-66A4DAA89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2907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14A2E0-4E55-6D1D-5982-CD4C17EF4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32A93F-80E4-5D6F-74EF-1A0A832A4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7A593B-1737-B8F5-C3BE-EDA522DE5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EE0556-3030-6BCC-72C0-5686387B7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9E8229-D8FD-5207-DA44-A85F1475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8727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CD17B1-CC08-A49E-3073-CFE1D94F0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FE7BA7-1331-03DC-65A1-244E0DB347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37712B7-AFF8-7658-F884-34A4E27E3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C4C0B88-68F7-9AB8-4D2A-1D25904D8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DFC0BE-AE0A-FEFC-E6AA-5148AE512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DCD619E-188C-2126-6FAD-F492008C7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4818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7BDF1E-9F0C-E972-E435-934DDBFF1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F16BC2E-E5C4-FEB4-63DA-1569E1BF5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92900FE-C1F8-1DAE-2886-A6D614041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1E9C693-2015-D0C3-7E0B-EE83C1FC10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C93BC7E-7D6F-6E0E-D4B2-B88677143C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4C857FC-72E8-10C4-2B65-8BFDF3255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4A8B790-EB1C-ED97-6AEB-D5AD91DA9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2385452-3EAC-8305-5178-183C83AE9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517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AD66BF-B0EA-5F35-A3BA-DED9455E9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E80D2FA-0441-F490-1F0A-3C7508AB9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3485679-A3EB-A325-E0A4-1AE630EB3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3D004F9-9ED0-2AC2-F208-20142263E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999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3A23937-09BF-346E-FCAB-D4D1B183F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B6D3890-0479-ACE4-0F24-47F5D34A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165E245-9AAE-1A51-2845-5EA5B05CC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396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CB53C-8215-E6AB-25FB-1B6BE46A8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11FD38-87AF-8C6E-5E70-6CB62D6F6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4D81735-09D8-D971-8E25-C51738694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0C7880-CE92-139C-F7C8-22DFC8950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42508E1-1948-371B-4B78-2F0B443CD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179043E-9B18-B57D-11AC-637DF222C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9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ABF170-C980-C376-1503-5FBD8818A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976FB6D-7CDB-2491-DD4F-46FD0F2AC0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479F9E6-58F8-99A0-AC8E-FC2D8420B0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87DC2E2-0259-72D5-5B5A-C0F6494AD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F923953-F973-DC98-5DB4-7BF5EB650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A0C529E-4436-DC7B-DA97-4DE301768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097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A630137-809D-797E-CB12-02F5C4E16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16F6D5B-3092-CCB0-C37C-681AFE144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93D416-9BA6-C589-A0F5-523DD745B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1B6A8-9B6A-413A-9326-B1B6AEB1FEF6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7588FC-328A-2681-288D-7C103530C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0ED55E-8B3E-8E20-BFF2-DAB2278BF6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C53D8-B82D-4C62-8F41-EC093CD697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87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B09F82D-721F-4D9A-91AE-F474BA297179}"/>
              </a:ext>
            </a:extLst>
          </p:cNvPr>
          <p:cNvSpPr txBox="1"/>
          <p:nvPr/>
        </p:nvSpPr>
        <p:spPr>
          <a:xfrm>
            <a:off x="718298" y="426385"/>
            <a:ext cx="9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Bilancio Preventivo 2026: Entrate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EAE7A18-25A4-442C-81F2-91D37A4BBB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84" t="30590" r="30756" b="31620"/>
          <a:stretch/>
        </p:blipFill>
        <p:spPr>
          <a:xfrm>
            <a:off x="9160622" y="4"/>
            <a:ext cx="3031381" cy="167114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E6A4DE0-9371-7D56-E43B-D405D1C655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771574"/>
              </p:ext>
            </p:extLst>
          </p:nvPr>
        </p:nvGraphicFramePr>
        <p:xfrm>
          <a:off x="556372" y="1046028"/>
          <a:ext cx="7920879" cy="5385591"/>
        </p:xfrm>
        <a:graphic>
          <a:graphicData uri="http://schemas.openxmlformats.org/drawingml/2006/table">
            <a:tbl>
              <a:tblPr/>
              <a:tblGrid>
                <a:gridCol w="6280459">
                  <a:extLst>
                    <a:ext uri="{9D8B030D-6E8A-4147-A177-3AD203B41FA5}">
                      <a16:colId xmlns:a16="http://schemas.microsoft.com/office/drawing/2014/main" val="466397250"/>
                    </a:ext>
                  </a:extLst>
                </a:gridCol>
                <a:gridCol w="1640420">
                  <a:extLst>
                    <a:ext uri="{9D8B030D-6E8A-4147-A177-3AD203B41FA5}">
                      <a16:colId xmlns:a16="http://schemas.microsoft.com/office/drawing/2014/main" val="4262646919"/>
                    </a:ext>
                  </a:extLst>
                </a:gridCol>
              </a:tblGrid>
              <a:tr h="5367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Avanzo di amministrazione anno 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71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401855"/>
                  </a:ext>
                </a:extLst>
              </a:tr>
              <a:tr h="18704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319071"/>
                  </a:ext>
                </a:extLst>
              </a:tr>
              <a:tr h="23786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Residui attivi anno 2025 (incassati nel 2026 ma di competenza 2025)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351288"/>
                  </a:ext>
                </a:extLst>
              </a:tr>
              <a:tr h="1829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Federazione Regionale per proventi piattaforma FAD anno 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1,000.00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762334"/>
                  </a:ext>
                </a:extLst>
              </a:tr>
              <a:tr h="1870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Residui attivi anno 2025 (incassati nel 2026 ma di competenza 2025)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1,000.00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815036"/>
                  </a:ext>
                </a:extLst>
              </a:tr>
              <a:tr h="1829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5727563"/>
                  </a:ext>
                </a:extLst>
              </a:tr>
              <a:tr h="21957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Residui passivi anno 2025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860878"/>
                  </a:ext>
                </a:extLst>
              </a:tr>
              <a:tr h="1829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Consulente contabile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9846165"/>
                  </a:ext>
                </a:extLst>
              </a:tr>
              <a:tr h="286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Residui passivi anno 2025 ( pagati nel 2026 ma di competenza 2025)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084718"/>
                  </a:ext>
                </a:extLst>
              </a:tr>
              <a:tr h="18704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180493"/>
                  </a:ext>
                </a:extLst>
              </a:tr>
              <a:tr h="23176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Avanzo di amministrazione </a:t>
                      </a:r>
                      <a:r>
                        <a:rPr lang="it-IT" sz="9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effettivo</a:t>
                      </a: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anno 2025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4,500.00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71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417068"/>
                  </a:ext>
                </a:extLst>
              </a:tr>
              <a:tr h="1829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5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4336034"/>
                  </a:ext>
                </a:extLst>
              </a:tr>
              <a:tr h="23176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ENTRATE CORRENTI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720211"/>
                  </a:ext>
                </a:extLst>
              </a:tr>
              <a:tr h="1829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6304932"/>
                  </a:ext>
                </a:extLst>
              </a:tr>
              <a:tr h="2927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Entrate contributive a carico degli iscritti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030209"/>
                  </a:ext>
                </a:extLst>
              </a:tr>
              <a:tr h="23176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Quote iscrizione anno 2026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24,205.00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352711"/>
                  </a:ext>
                </a:extLst>
              </a:tr>
              <a:tr h="23176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Quote iscrizione anno 2026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417.00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4134975"/>
                  </a:ext>
                </a:extLst>
              </a:tr>
              <a:tr h="21347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entrate contributive a carico degli iscritti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24,622.00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498138"/>
                  </a:ext>
                </a:extLst>
              </a:tr>
              <a:tr h="18297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67202"/>
                  </a:ext>
                </a:extLst>
              </a:tr>
              <a:tr h="21957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Entrate per iniziative culturali e di aggiornamento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5402056"/>
                  </a:ext>
                </a:extLst>
              </a:tr>
              <a:tr h="195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Contributi a corsi, incontri di aggiornamento, ecc.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1,000.00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8071101"/>
                  </a:ext>
                </a:extLst>
              </a:tr>
              <a:tr h="195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entrate per iniziative culturali e di aggiornamento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661453"/>
                  </a:ext>
                </a:extLst>
              </a:tr>
              <a:tr h="1829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778139"/>
                  </a:ext>
                </a:extLst>
              </a:tr>
              <a:tr h="21957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ENTRATE CORRENTI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9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25,622.00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768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001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3E20B-98C5-CA14-84FA-6D7626464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645E1-BD56-4FB9-372A-A54D2CB6DDFB}"/>
              </a:ext>
            </a:extLst>
          </p:cNvPr>
          <p:cNvSpPr txBox="1"/>
          <p:nvPr/>
        </p:nvSpPr>
        <p:spPr>
          <a:xfrm>
            <a:off x="-40413" y="272600"/>
            <a:ext cx="30685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Bilancio Preventivo 2026: Uscite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C5392A6-C931-6578-E2F2-0AF8A8A883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84" t="30590" r="30756" b="31620"/>
          <a:stretch/>
        </p:blipFill>
        <p:spPr>
          <a:xfrm>
            <a:off x="9160622" y="4"/>
            <a:ext cx="3031381" cy="1671145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C2A2BA3-E93C-7E71-43FB-E4AB35CEB3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339510"/>
              </p:ext>
            </p:extLst>
          </p:nvPr>
        </p:nvGraphicFramePr>
        <p:xfrm>
          <a:off x="2584173" y="99392"/>
          <a:ext cx="6410739" cy="6689031"/>
        </p:xfrm>
        <a:graphic>
          <a:graphicData uri="http://schemas.openxmlformats.org/drawingml/2006/table">
            <a:tbl>
              <a:tblPr/>
              <a:tblGrid>
                <a:gridCol w="5083073">
                  <a:extLst>
                    <a:ext uri="{9D8B030D-6E8A-4147-A177-3AD203B41FA5}">
                      <a16:colId xmlns:a16="http://schemas.microsoft.com/office/drawing/2014/main" val="617649048"/>
                    </a:ext>
                  </a:extLst>
                </a:gridCol>
                <a:gridCol w="1327666">
                  <a:extLst>
                    <a:ext uri="{9D8B030D-6E8A-4147-A177-3AD203B41FA5}">
                      <a16:colId xmlns:a16="http://schemas.microsoft.com/office/drawing/2014/main" val="3926042445"/>
                    </a:ext>
                  </a:extLst>
                </a:gridCol>
              </a:tblGrid>
              <a:tr h="2214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USCITE CORRENTI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6D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6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688810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9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386626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Uscite per Organi Istituzionali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593732"/>
                  </a:ext>
                </a:extLst>
              </a:tr>
              <a:tr h="9259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6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2886668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Conaf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6,765.00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041733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Federazione Regionale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2,706.00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886662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Spese di rappresentanza per Assemblea dei Presidenti Conaf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350.00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644039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Uscite per Organi Istituzionali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9,821.00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002293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47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Uscite per Assicurazione componenti Consiglio Direttivo e Consiglio di Disciplina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373411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Assicurazione AON Spa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800.00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29979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Uscite per Assicurazione componenti Consiglio Direttivo e Consiglio di Disciplina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800.00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714893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002733"/>
                  </a:ext>
                </a:extLst>
              </a:tr>
              <a:tr h="18724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Uscite per iniziative culturali e di aggiornamento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7528687"/>
                  </a:ext>
                </a:extLst>
              </a:tr>
              <a:tr h="16852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Contributi a corsi, incontri di aggiornamento, ecc.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-1,000.00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1301874"/>
                  </a:ext>
                </a:extLst>
              </a:tr>
              <a:tr h="18256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uscite per iniziative culturali e di aggiornamento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-1,000.00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25758"/>
                  </a:ext>
                </a:extLst>
              </a:tr>
              <a:tr h="1080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6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837330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Uscite per l'acquisto di beni di consumo e servizi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3928174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Conaf per smart card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130.00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5501190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Brusa Timbri per timbri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  50.00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6112806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Banca Popolare di Sondrio per spese bancarie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100.00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278897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Banca Popolare di Sondrio per emissione Pagopa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100.00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8412753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uscite per l'acquisto di beni di consumo e servizi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380.00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168168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9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426271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Uscite per funzionamento della Segreteria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5774215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Unione Professionisti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13,500.00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941689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Unione Professionisti per straordinari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  20.00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019626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Uscite per funzionamento Segreteria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13,520.00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818342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27611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Uscite per Adempimenti Giuridici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41753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Trasparenza e Anticorruzione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750.00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465497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Privacy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1,050.00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3033101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Uscite  Adempimenti Giuridici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1,800.00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141785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9269899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Uscite per consulenze e prestazioni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035703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Consulenza Fiscale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360.00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3108157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uscite per consulenze e prestazioni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     360.00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769504"/>
                  </a:ext>
                </a:extLst>
              </a:tr>
              <a:tr h="1080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600" b="0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052177"/>
                  </a:ext>
                </a:extLst>
              </a:tr>
              <a:tr h="1638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USCITE CORRENTI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6D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27,681.00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2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85670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9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4319884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Riepilogo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245270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1088605"/>
                  </a:ext>
                </a:extLst>
              </a:tr>
              <a:tr h="19192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Entrate con avanzo di gestione effettivo anno 2025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30,122.00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77905"/>
                  </a:ext>
                </a:extLst>
              </a:tr>
              <a:tr h="1435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 Uscite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6D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             27,681.00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6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550775"/>
                  </a:ext>
                </a:extLst>
              </a:tr>
              <a:tr h="1412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943352"/>
                  </a:ext>
                </a:extLst>
              </a:tr>
              <a:tr h="1466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Avanzo di amministrazione al 31/12/2026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2,441.00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71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005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57128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d006307-e4a9-430f-af16-eea280431306}" enabled="1" method="Standard" siteId="{06219a4a-a835-44d5-afaf-3926343bfb8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263</TotalTime>
  <Words>405</Words>
  <Application>Microsoft Office PowerPoint</Application>
  <PresentationFormat>Widescreen</PresentationFormat>
  <Paragraphs>132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 Narrow</vt:lpstr>
      <vt:lpstr>Arial</vt:lpstr>
      <vt:lpstr>Calibri</vt:lpstr>
      <vt:lpstr>Calibri Light</vt:lpstr>
      <vt:lpstr>Tema di Office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HP</dc:creator>
  <cp:lastModifiedBy>Colombo Giorgio ITMI</cp:lastModifiedBy>
  <cp:revision>14</cp:revision>
  <dcterms:created xsi:type="dcterms:W3CDTF">2025-11-28T09:15:44Z</dcterms:created>
  <dcterms:modified xsi:type="dcterms:W3CDTF">2025-12-11T18:09:45Z</dcterms:modified>
</cp:coreProperties>
</file>